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2"/>
  </p:notesMasterIdLst>
  <p:sldIdLst>
    <p:sldId id="278" r:id="rId5"/>
    <p:sldId id="289" r:id="rId6"/>
    <p:sldId id="282" r:id="rId7"/>
    <p:sldId id="280" r:id="rId8"/>
    <p:sldId id="279" r:id="rId9"/>
    <p:sldId id="293" r:id="rId10"/>
    <p:sldId id="292" r:id="rId11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592"/>
    <a:srgbClr val="FDFAF6"/>
    <a:srgbClr val="F5CDCE"/>
    <a:srgbClr val="AAC3E8"/>
    <a:srgbClr val="FFFFFF"/>
    <a:srgbClr val="202C8F"/>
    <a:srgbClr val="FDFBF6"/>
    <a:srgbClr val="AAC4E9"/>
    <a:srgbClr val="DF8C8C"/>
    <a:srgbClr val="D4D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57" autoAdjust="0"/>
    <p:restoredTop sz="96966" autoAdjust="0"/>
  </p:normalViewPr>
  <p:slideViewPr>
    <p:cSldViewPr snapToGrid="0" snapToObjects="1">
      <p:cViewPr varScale="1">
        <p:scale>
          <a:sx n="72" d="100"/>
          <a:sy n="72" d="100"/>
        </p:scale>
        <p:origin x="1020" y="66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09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- Fatality Ratio : for every hundred cases is x amounts of deaths </a:t>
            </a:r>
          </a:p>
          <a:p>
            <a:r>
              <a:rPr lang="en-US" dirty="0"/>
              <a:t>- Incident Rate: for every 100,000 how many cases happen</a:t>
            </a:r>
          </a:p>
          <a:p>
            <a:r>
              <a:rPr lang="en-US" dirty="0"/>
              <a:t>- for the majority there is a link between the both of them,</a:t>
            </a:r>
          </a:p>
          <a:p>
            <a:r>
              <a:rPr lang="en-US" dirty="0"/>
              <a:t>- but there are other outlier that play a major role in fatality ratio</a:t>
            </a:r>
          </a:p>
          <a:p>
            <a:r>
              <a:rPr lang="en-US" dirty="0"/>
              <a:t>- for example, a country can be a common ground for contracting the case but have decent medicine and hospitals along with covid shots available </a:t>
            </a:r>
          </a:p>
          <a:p>
            <a:r>
              <a:rPr lang="en-US" dirty="0"/>
              <a:t>- but not necessarily practice lockdown measures and vise versa</a:t>
            </a:r>
          </a:p>
        </p:txBody>
      </p:sp>
    </p:spTree>
    <p:extLst>
      <p:ext uri="{BB962C8B-B14F-4D97-AF65-F5344CB8AC3E}">
        <p14:creationId xmlns:p14="http://schemas.microsoft.com/office/powerpoint/2010/main" val="3758451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D1D5DB"/>
                </a:solidFill>
                <a:effectLst/>
                <a:latin typeface="Söhne"/>
              </a:rPr>
              <a:t>-  Despite common assumptions, our data shows no clear correlation between latitude, longitude, and confirmed cases.</a:t>
            </a:r>
          </a:p>
          <a:p>
            <a:endParaRPr lang="en-CA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CA" b="0" i="0" dirty="0">
                <a:solidFill>
                  <a:srgbClr val="D1D5DB"/>
                </a:solidFill>
                <a:effectLst/>
                <a:latin typeface="Söhne"/>
              </a:rPr>
              <a:t>- Regression analyses affirm the complexity; R-squared values for deaths (0.05) and confirmed cases (0.002) highlight the challenges in predicting the virus's spread based on geographical coordinates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CA" b="0" i="0" dirty="0">
                <a:solidFill>
                  <a:srgbClr val="D1D5DB"/>
                </a:solidFill>
                <a:effectLst/>
                <a:latin typeface="Söhne"/>
              </a:rPr>
              <a:t>Confirmed cases vary widely, indicating the virus doesn't strictly adhere to geographical lines.</a:t>
            </a:r>
          </a:p>
        </p:txBody>
      </p:sp>
    </p:spTree>
    <p:extLst>
      <p:ext uri="{BB962C8B-B14F-4D97-AF65-F5344CB8AC3E}">
        <p14:creationId xmlns:p14="http://schemas.microsoft.com/office/powerpoint/2010/main" val="552450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000" dirty="0"/>
              <a:t>COVID–19 :</a:t>
            </a:r>
            <a:br>
              <a:rPr lang="en-US" dirty="0"/>
            </a:br>
            <a:r>
              <a:rPr lang="en-US" sz="3500" dirty="0"/>
              <a:t>Trends and Correlations 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2404" y="5068536"/>
            <a:ext cx="3493008" cy="878908"/>
          </a:xfrm>
        </p:spPr>
        <p:txBody>
          <a:bodyPr/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Midterm Project</a:t>
            </a:r>
          </a:p>
          <a:p>
            <a:pPr algn="r"/>
            <a:r>
              <a:rPr lang="en-US" sz="1800" dirty="0" err="1">
                <a:solidFill>
                  <a:schemeClr val="bg1"/>
                </a:solidFill>
              </a:rPr>
              <a:t>Adbi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Habel</a:t>
            </a:r>
            <a:endParaRPr lang="en-US" sz="1800" dirty="0">
              <a:solidFill>
                <a:schemeClr val="bg1"/>
              </a:solidFill>
            </a:endParaRPr>
          </a:p>
          <a:p>
            <a:pPr algn="r"/>
            <a:r>
              <a:rPr lang="en-US" sz="1800" dirty="0" err="1">
                <a:solidFill>
                  <a:schemeClr val="bg1"/>
                </a:solidFill>
              </a:rPr>
              <a:t>Obeahon</a:t>
            </a:r>
            <a:r>
              <a:rPr lang="en-US" sz="1800" dirty="0">
                <a:solidFill>
                  <a:schemeClr val="bg1"/>
                </a:solidFill>
              </a:rPr>
              <a:t>, Boma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Suen, Ellis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D7641B-8500-1BE4-5248-F3B3E01CBDCC}"/>
              </a:ext>
            </a:extLst>
          </p:cNvPr>
          <p:cNvCxnSpPr/>
          <p:nvPr/>
        </p:nvCxnSpPr>
        <p:spPr>
          <a:xfrm>
            <a:off x="8660920" y="5365020"/>
            <a:ext cx="188311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DD2D51-3E4B-87FF-AAC2-117E5796EBCF}"/>
              </a:ext>
            </a:extLst>
          </p:cNvPr>
          <p:cNvCxnSpPr>
            <a:cxnSpLocks/>
          </p:cNvCxnSpPr>
          <p:nvPr/>
        </p:nvCxnSpPr>
        <p:spPr>
          <a:xfrm flipV="1">
            <a:off x="685338" y="4519383"/>
            <a:ext cx="10855683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STEPS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42027341-30B3-44DB-373E-60B96EBF2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3353954"/>
            <a:ext cx="1993392" cy="691838"/>
          </a:xfrm>
          <a:solidFill>
            <a:srgbClr val="F5CDCE"/>
          </a:solidFill>
        </p:spPr>
        <p:txBody>
          <a:bodyPr/>
          <a:lstStyle/>
          <a:p>
            <a:pPr lvl="0"/>
            <a:r>
              <a:rPr lang="en-US" dirty="0"/>
              <a:t>Planning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9B99446-8DB8-EAE8-ADEB-8E02F160B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1" y="3353953"/>
            <a:ext cx="1993392" cy="691837"/>
          </a:xfrm>
          <a:solidFill>
            <a:srgbClr val="AAC3E8"/>
          </a:solidFill>
        </p:spPr>
        <p:txBody>
          <a:bodyPr/>
          <a:lstStyle/>
          <a:p>
            <a:pPr lvl="0"/>
            <a:r>
              <a:rPr lang="en-US" dirty="0"/>
              <a:t>DATA COLLECTION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F1381C5-2C37-6542-2CC4-2EBF6B0C4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3353954"/>
            <a:ext cx="1993392" cy="691836"/>
          </a:xfrm>
          <a:solidFill>
            <a:srgbClr val="F5CDCE"/>
          </a:solidFill>
        </p:spPr>
        <p:txBody>
          <a:bodyPr/>
          <a:lstStyle/>
          <a:p>
            <a:pPr lvl="0"/>
            <a:r>
              <a:rPr lang="en-US" dirty="0"/>
              <a:t>CLEANING</a:t>
            </a:r>
          </a:p>
          <a:p>
            <a:pPr lvl="0"/>
            <a:r>
              <a:rPr lang="en-US" dirty="0"/>
              <a:t>+ EDA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9348E88D-CFB1-4BF1-41EC-723BBD602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3353954"/>
            <a:ext cx="1993392" cy="691838"/>
          </a:xfrm>
          <a:solidFill>
            <a:srgbClr val="AAC3E8"/>
          </a:solidFill>
        </p:spPr>
        <p:txBody>
          <a:bodyPr/>
          <a:lstStyle/>
          <a:p>
            <a:pPr lvl="0"/>
            <a:r>
              <a:rPr lang="en-US" dirty="0"/>
              <a:t>Statistical Modeling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1B218F5-E615-C534-C7FC-E55781596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3353953"/>
            <a:ext cx="1993392" cy="691835"/>
          </a:xfrm>
          <a:solidFill>
            <a:srgbClr val="F5CDCE"/>
          </a:solidFill>
        </p:spPr>
        <p:txBody>
          <a:bodyPr/>
          <a:lstStyle/>
          <a:p>
            <a:pPr lvl="0"/>
            <a:r>
              <a:rPr lang="en-US" dirty="0"/>
              <a:t>Visualization</a:t>
            </a:r>
          </a:p>
        </p:txBody>
      </p:sp>
      <p:sp>
        <p:nvSpPr>
          <p:cNvPr id="139" name="Rectangle 138" descr="Timeline marker">
            <a:extLst>
              <a:ext uri="{FF2B5EF4-FFF2-40B4-BE49-F238E27FC236}">
                <a16:creationId xmlns:a16="http://schemas.microsoft.com/office/drawing/2014/main" id="{632DC974-3AFC-3B05-984D-8920F2613BAB}"/>
              </a:ext>
            </a:extLst>
          </p:cNvPr>
          <p:cNvSpPr/>
          <p:nvPr/>
        </p:nvSpPr>
        <p:spPr>
          <a:xfrm rot="16200000">
            <a:off x="1669440" y="4393273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 descr="Timeline marker">
            <a:extLst>
              <a:ext uri="{FF2B5EF4-FFF2-40B4-BE49-F238E27FC236}">
                <a16:creationId xmlns:a16="http://schemas.microsoft.com/office/drawing/2014/main" id="{F2040969-B583-70C1-87C1-D19C7BB276E9}"/>
              </a:ext>
            </a:extLst>
          </p:cNvPr>
          <p:cNvSpPr/>
          <p:nvPr/>
        </p:nvSpPr>
        <p:spPr>
          <a:xfrm rot="16200000">
            <a:off x="3881150" y="4393273"/>
            <a:ext cx="81643" cy="261257"/>
          </a:xfrm>
          <a:prstGeom prst="rect">
            <a:avLst/>
          </a:prstGeom>
          <a:solidFill>
            <a:srgbClr val="AAC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 descr="Timeline marker">
            <a:extLst>
              <a:ext uri="{FF2B5EF4-FFF2-40B4-BE49-F238E27FC236}">
                <a16:creationId xmlns:a16="http://schemas.microsoft.com/office/drawing/2014/main" id="{916357F2-DD2F-AE73-F0FE-19F36A996C0A}"/>
              </a:ext>
            </a:extLst>
          </p:cNvPr>
          <p:cNvSpPr/>
          <p:nvPr/>
        </p:nvSpPr>
        <p:spPr>
          <a:xfrm rot="16200000">
            <a:off x="6045016" y="4393273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 descr="Timeline marker">
            <a:extLst>
              <a:ext uri="{FF2B5EF4-FFF2-40B4-BE49-F238E27FC236}">
                <a16:creationId xmlns:a16="http://schemas.microsoft.com/office/drawing/2014/main" id="{061F8191-7958-A3B6-D754-56FAB2742504}"/>
              </a:ext>
            </a:extLst>
          </p:cNvPr>
          <p:cNvSpPr/>
          <p:nvPr/>
        </p:nvSpPr>
        <p:spPr>
          <a:xfrm rot="16200000">
            <a:off x="8264631" y="4393273"/>
            <a:ext cx="81643" cy="261257"/>
          </a:xfrm>
          <a:prstGeom prst="rect">
            <a:avLst/>
          </a:prstGeom>
          <a:solidFill>
            <a:srgbClr val="AAC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 descr="Timeline marker">
            <a:extLst>
              <a:ext uri="{FF2B5EF4-FFF2-40B4-BE49-F238E27FC236}">
                <a16:creationId xmlns:a16="http://schemas.microsoft.com/office/drawing/2014/main" id="{FA6C0651-6CD9-1742-F030-13CC2F6DAC2F}"/>
              </a:ext>
            </a:extLst>
          </p:cNvPr>
          <p:cNvSpPr/>
          <p:nvPr/>
        </p:nvSpPr>
        <p:spPr>
          <a:xfrm rot="16200000">
            <a:off x="10475505" y="4393273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81D9D6-73A5-3E03-5C27-356951252B8C}"/>
              </a:ext>
            </a:extLst>
          </p:cNvPr>
          <p:cNvSpPr/>
          <p:nvPr/>
        </p:nvSpPr>
        <p:spPr>
          <a:xfrm>
            <a:off x="448574" y="4045788"/>
            <a:ext cx="11484346" cy="274320"/>
          </a:xfrm>
          <a:prstGeom prst="rect">
            <a:avLst/>
          </a:prstGeom>
          <a:solidFill>
            <a:srgbClr val="FDFAF6"/>
          </a:solidFill>
          <a:ln>
            <a:solidFill>
              <a:srgbClr val="FD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0" name="Picture Placeholder 291" descr="checklist icon">
            <a:extLst>
              <a:ext uri="{FF2B5EF4-FFF2-40B4-BE49-F238E27FC236}">
                <a16:creationId xmlns:a16="http://schemas.microsoft.com/office/drawing/2014/main" id="{5ECD760C-0CA8-6523-3BE9-119FD6B5D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339134" y="5063454"/>
            <a:ext cx="704088" cy="704088"/>
          </a:xfrm>
          <a:prstGeom prst="ellipse">
            <a:avLst/>
          </a:prstGeom>
        </p:spPr>
      </p:pic>
      <p:pic>
        <p:nvPicPr>
          <p:cNvPr id="21" name="Picture Placeholder 289" descr="person with loud speaker icon">
            <a:extLst>
              <a:ext uri="{FF2B5EF4-FFF2-40B4-BE49-F238E27FC236}">
                <a16:creationId xmlns:a16="http://schemas.microsoft.com/office/drawing/2014/main" id="{E512AE76-AB5C-C2B7-BED0-2E51586E42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" b="113"/>
          <a:stretch/>
        </p:blipFill>
        <p:spPr>
          <a:xfrm>
            <a:off x="3569927" y="5063449"/>
            <a:ext cx="704088" cy="704088"/>
          </a:xfrm>
          <a:prstGeom prst="ellipse">
            <a:avLst/>
          </a:prstGeom>
        </p:spPr>
      </p:pic>
      <p:pic>
        <p:nvPicPr>
          <p:cNvPr id="22" name="Picture Placeholder 287" descr="blueprint icon">
            <a:extLst>
              <a:ext uri="{FF2B5EF4-FFF2-40B4-BE49-F238E27FC236}">
                <a16:creationId xmlns:a16="http://schemas.microsoft.com/office/drawing/2014/main" id="{A0F14A27-940B-5BD6-4299-9A5CA75CBB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1" b="431"/>
          <a:stretch/>
        </p:blipFill>
        <p:spPr>
          <a:xfrm>
            <a:off x="5732595" y="5063454"/>
            <a:ext cx="704088" cy="704088"/>
          </a:xfrm>
          <a:prstGeom prst="ellipse">
            <a:avLst/>
          </a:prstGeom>
        </p:spPr>
      </p:pic>
      <p:pic>
        <p:nvPicPr>
          <p:cNvPr id="23" name="Picture Placeholder 269" descr="target icon">
            <a:extLst>
              <a:ext uri="{FF2B5EF4-FFF2-40B4-BE49-F238E27FC236}">
                <a16:creationId xmlns:a16="http://schemas.microsoft.com/office/drawing/2014/main" id="{2ED8A7BA-71D1-67C7-716F-24D4A620B3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" b="113"/>
          <a:stretch/>
        </p:blipFill>
        <p:spPr>
          <a:xfrm>
            <a:off x="7976709" y="5063873"/>
            <a:ext cx="704088" cy="704088"/>
          </a:xfrm>
          <a:prstGeom prst="ellipse">
            <a:avLst/>
          </a:prstGeom>
        </p:spPr>
      </p:pic>
      <p:pic>
        <p:nvPicPr>
          <p:cNvPr id="29" name="Picture Placeholder 267" descr="rocket icon">
            <a:extLst>
              <a:ext uri="{FF2B5EF4-FFF2-40B4-BE49-F238E27FC236}">
                <a16:creationId xmlns:a16="http://schemas.microsoft.com/office/drawing/2014/main" id="{E3E1E37A-955E-6305-246C-A7D5F4AE47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3" b="543"/>
          <a:stretch/>
        </p:blipFill>
        <p:spPr>
          <a:xfrm>
            <a:off x="10164282" y="5063449"/>
            <a:ext cx="704088" cy="70408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0D3D330-A113-8E27-60EF-D3C9DEE91224}"/>
              </a:ext>
            </a:extLst>
          </p:cNvPr>
          <p:cNvGrpSpPr/>
          <p:nvPr/>
        </p:nvGrpSpPr>
        <p:grpSpPr>
          <a:xfrm>
            <a:off x="4376937" y="1371594"/>
            <a:ext cx="7461376" cy="4779034"/>
            <a:chOff x="4730627" y="897147"/>
            <a:chExt cx="7461376" cy="47790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B92FE4-793C-C0F9-2F2C-561109C17DE6}"/>
                </a:ext>
              </a:extLst>
            </p:cNvPr>
            <p:cNvSpPr/>
            <p:nvPr/>
          </p:nvSpPr>
          <p:spPr>
            <a:xfrm>
              <a:off x="5287987" y="1190445"/>
              <a:ext cx="6357673" cy="4485736"/>
            </a:xfrm>
            <a:prstGeom prst="rect">
              <a:avLst/>
            </a:prstGeom>
            <a:solidFill>
              <a:srgbClr val="D2D592"/>
            </a:solidFill>
            <a:ln>
              <a:solidFill>
                <a:srgbClr val="FDFAF6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6" name="Untitled video - Made with Clipchamp">
              <a:hlinkClick r:id="" action="ppaction://media"/>
              <a:extLst>
                <a:ext uri="{FF2B5EF4-FFF2-40B4-BE49-F238E27FC236}">
                  <a16:creationId xmlns:a16="http://schemas.microsoft.com/office/drawing/2014/main" id="{6B7193A1-8DA3-7C64-D04B-0634855272A8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4753649" y="1336963"/>
              <a:ext cx="7438351" cy="418407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BB82F6-BFB1-9821-A7F7-C91058F84242}"/>
                </a:ext>
              </a:extLst>
            </p:cNvPr>
            <p:cNvSpPr/>
            <p:nvPr/>
          </p:nvSpPr>
          <p:spPr>
            <a:xfrm>
              <a:off x="4730627" y="1328337"/>
              <a:ext cx="546336" cy="4339218"/>
            </a:xfrm>
            <a:prstGeom prst="rect">
              <a:avLst/>
            </a:prstGeom>
            <a:solidFill>
              <a:srgbClr val="FDFAF6"/>
            </a:solidFill>
            <a:ln>
              <a:solidFill>
                <a:srgbClr val="FDFAF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8D6226E-E9F9-7191-871E-1195F5F013EB}"/>
                </a:ext>
              </a:extLst>
            </p:cNvPr>
            <p:cNvSpPr/>
            <p:nvPr/>
          </p:nvSpPr>
          <p:spPr>
            <a:xfrm>
              <a:off x="11645667" y="1181817"/>
              <a:ext cx="546336" cy="4494363"/>
            </a:xfrm>
            <a:prstGeom prst="rect">
              <a:avLst/>
            </a:prstGeom>
            <a:solidFill>
              <a:srgbClr val="FDFAF6"/>
            </a:solidFill>
            <a:ln>
              <a:solidFill>
                <a:srgbClr val="FDFAF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C06AD6-7BB8-D895-FEEC-987B0BF35EE2}"/>
                </a:ext>
              </a:extLst>
            </p:cNvPr>
            <p:cNvSpPr/>
            <p:nvPr/>
          </p:nvSpPr>
          <p:spPr>
            <a:xfrm>
              <a:off x="5287990" y="1449237"/>
              <a:ext cx="138025" cy="4218317"/>
            </a:xfrm>
            <a:prstGeom prst="rect">
              <a:avLst/>
            </a:prstGeom>
            <a:solidFill>
              <a:srgbClr val="D2D592"/>
            </a:solidFill>
            <a:ln>
              <a:solidFill>
                <a:srgbClr val="D2D5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CB5B64-8A10-0E60-E69E-42A94A889F1F}"/>
                </a:ext>
              </a:extLst>
            </p:cNvPr>
            <p:cNvSpPr/>
            <p:nvPr/>
          </p:nvSpPr>
          <p:spPr>
            <a:xfrm>
              <a:off x="11519630" y="1198462"/>
              <a:ext cx="138025" cy="4468484"/>
            </a:xfrm>
            <a:prstGeom prst="rect">
              <a:avLst/>
            </a:prstGeom>
            <a:solidFill>
              <a:srgbClr val="D2D592"/>
            </a:solidFill>
            <a:ln>
              <a:solidFill>
                <a:srgbClr val="D2D5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49B694-CC0F-1328-2389-706FF8704235}"/>
                </a:ext>
              </a:extLst>
            </p:cNvPr>
            <p:cNvSpPr/>
            <p:nvPr/>
          </p:nvSpPr>
          <p:spPr>
            <a:xfrm>
              <a:off x="5072332" y="897147"/>
              <a:ext cx="6659593" cy="698740"/>
            </a:xfrm>
            <a:prstGeom prst="rect">
              <a:avLst/>
            </a:prstGeom>
            <a:solidFill>
              <a:srgbClr val="FDFAF6"/>
            </a:solidFill>
            <a:ln>
              <a:solidFill>
                <a:srgbClr val="FDFAF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E04EA6-C9E3-19FB-2FE2-7B010545AF0B}"/>
                </a:ext>
              </a:extLst>
            </p:cNvPr>
            <p:cNvSpPr/>
            <p:nvPr/>
          </p:nvSpPr>
          <p:spPr>
            <a:xfrm>
              <a:off x="5291359" y="1449238"/>
              <a:ext cx="6366296" cy="146649"/>
            </a:xfrm>
            <a:prstGeom prst="rect">
              <a:avLst/>
            </a:prstGeom>
            <a:solidFill>
              <a:srgbClr val="D2D592"/>
            </a:solidFill>
            <a:ln>
              <a:solidFill>
                <a:srgbClr val="D2D5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CFF13A-F464-3C9F-81A1-71C926E0C895}"/>
              </a:ext>
            </a:extLst>
          </p:cNvPr>
          <p:cNvSpPr txBox="1"/>
          <p:nvPr/>
        </p:nvSpPr>
        <p:spPr>
          <a:xfrm rot="16200000">
            <a:off x="8875966" y="2762036"/>
            <a:ext cx="6078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>
                <a:solidFill>
                  <a:schemeClr val="accent6"/>
                </a:solidFill>
                <a:latin typeface="+mj-lt"/>
              </a:rPr>
              <a:t>TOTAL CONFIRMED CASES</a:t>
            </a: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8FBD6F-D276-E0B2-7C0F-F10E2ED5B09F}"/>
              </a:ext>
            </a:extLst>
          </p:cNvPr>
          <p:cNvSpPr/>
          <p:nvPr/>
        </p:nvSpPr>
        <p:spPr>
          <a:xfrm>
            <a:off x="40538" y="749614"/>
            <a:ext cx="10406357" cy="49025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2E624A-0949-80C4-B79D-66E48946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87" y="1205865"/>
            <a:ext cx="4790629" cy="4018547"/>
          </a:xfrm>
          <a:prstGeom prst="rect">
            <a:avLst/>
          </a:prstGeom>
          <a:solidFill>
            <a:schemeClr val="accent6"/>
          </a:solidFill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906C34-89A0-D8A2-55C8-B1E2712D1D3D}"/>
              </a:ext>
            </a:extLst>
          </p:cNvPr>
          <p:cNvSpPr txBox="1"/>
          <p:nvPr/>
        </p:nvSpPr>
        <p:spPr>
          <a:xfrm rot="16200000">
            <a:off x="7823333" y="2554544"/>
            <a:ext cx="744467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6"/>
                </a:solidFill>
                <a:latin typeface="+mj-lt"/>
              </a:rPr>
              <a:t>INCIDENT FACLITY VS INCENDENT RATE</a:t>
            </a:r>
          </a:p>
          <a:p>
            <a:endParaRPr lang="en-US" dirty="0"/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A622EB50-6213-C011-33BA-9255A893E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716" y="1205865"/>
            <a:ext cx="4790629" cy="4018548"/>
          </a:xfrm>
          <a:prstGeom prst="rect">
            <a:avLst/>
          </a:prstGeom>
          <a:solidFill>
            <a:schemeClr val="accent6"/>
          </a:solidFill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17D088-B37F-9159-718C-021158D949E3}"/>
              </a:ext>
            </a:extLst>
          </p:cNvPr>
          <p:cNvSpPr/>
          <p:nvPr/>
        </p:nvSpPr>
        <p:spPr>
          <a:xfrm>
            <a:off x="784927" y="1173345"/>
            <a:ext cx="5996198" cy="45113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3BDB6E-F9CF-A859-25EA-1A1FBDDEE6A5}"/>
              </a:ext>
            </a:extLst>
          </p:cNvPr>
          <p:cNvSpPr txBox="1"/>
          <p:nvPr/>
        </p:nvSpPr>
        <p:spPr>
          <a:xfrm rot="16200000">
            <a:off x="8740745" y="2921168"/>
            <a:ext cx="5672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>
                <a:solidFill>
                  <a:schemeClr val="accent6"/>
                </a:solidFill>
                <a:latin typeface="+mj-lt"/>
              </a:rPr>
              <a:t>Latitude/Longitude VS </a:t>
            </a:r>
          </a:p>
          <a:p>
            <a:pPr algn="r"/>
            <a:r>
              <a:rPr lang="en-US" sz="3000" dirty="0">
                <a:solidFill>
                  <a:schemeClr val="accent6"/>
                </a:solidFill>
                <a:latin typeface="+mj-lt"/>
              </a:rPr>
              <a:t>Confirmed Outcomes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99046-B689-4046-8766-03E60177D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76" y="1358899"/>
            <a:ext cx="52451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DAC3C29-82E9-6FEE-4070-CEDFFF436470}"/>
              </a:ext>
            </a:extLst>
          </p:cNvPr>
          <p:cNvSpPr/>
          <p:nvPr/>
        </p:nvSpPr>
        <p:spPr>
          <a:xfrm>
            <a:off x="7204123" y="3473114"/>
            <a:ext cx="3824316" cy="3060000"/>
          </a:xfrm>
          <a:prstGeom prst="rect">
            <a:avLst/>
          </a:prstGeom>
          <a:ln>
            <a:solidFill>
              <a:srgbClr val="F5CD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CE0237-DCC0-8805-BC24-404B40C4D482}"/>
              </a:ext>
            </a:extLst>
          </p:cNvPr>
          <p:cNvSpPr/>
          <p:nvPr/>
        </p:nvSpPr>
        <p:spPr>
          <a:xfrm>
            <a:off x="4012022" y="281681"/>
            <a:ext cx="3824316" cy="3060000"/>
          </a:xfrm>
          <a:prstGeom prst="rect">
            <a:avLst/>
          </a:prstGeom>
          <a:solidFill>
            <a:schemeClr val="accent3"/>
          </a:solidFill>
          <a:ln>
            <a:solidFill>
              <a:srgbClr val="AAC3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graph with blue dots and a blue line&#10;&#10;Description automatically generated">
            <a:extLst>
              <a:ext uri="{FF2B5EF4-FFF2-40B4-BE49-F238E27FC236}">
                <a16:creationId xmlns:a16="http://schemas.microsoft.com/office/drawing/2014/main" id="{E01B48F0-BBD2-FC5A-F52B-BD4D1EBD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463" y="3547512"/>
            <a:ext cx="3657636" cy="2967672"/>
          </a:xfrm>
          <a:prstGeom prst="rect">
            <a:avLst/>
          </a:prstGeom>
        </p:spPr>
      </p:pic>
      <p:pic>
        <p:nvPicPr>
          <p:cNvPr id="17" name="Picture 16" descr="A graph of blue dots and white text&#10;&#10;Description automatically generated">
            <a:extLst>
              <a:ext uri="{FF2B5EF4-FFF2-40B4-BE49-F238E27FC236}">
                <a16:creationId xmlns:a16="http://schemas.microsoft.com/office/drawing/2014/main" id="{2DFF4E50-7C04-58C7-F375-9655196A7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494" y="348485"/>
            <a:ext cx="3654865" cy="29704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3EC4CCB-9DD2-B6AB-C120-8C8A1DB3A07C}"/>
              </a:ext>
            </a:extLst>
          </p:cNvPr>
          <p:cNvSpPr txBox="1"/>
          <p:nvPr/>
        </p:nvSpPr>
        <p:spPr>
          <a:xfrm rot="16200000">
            <a:off x="8645134" y="2531203"/>
            <a:ext cx="6078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>
                <a:solidFill>
                  <a:schemeClr val="accent6"/>
                </a:solidFill>
                <a:latin typeface="+mj-lt"/>
              </a:rPr>
              <a:t>COVID-19 GDP / POPULATION INSIGHTS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00839-83B1-20EF-A0D0-8175348F96D2}"/>
              </a:ext>
            </a:extLst>
          </p:cNvPr>
          <p:cNvSpPr/>
          <p:nvPr/>
        </p:nvSpPr>
        <p:spPr>
          <a:xfrm>
            <a:off x="7867831" y="699247"/>
            <a:ext cx="2322437" cy="69924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P&gt;|t|: 	4.84 e-5</a:t>
            </a:r>
          </a:p>
          <a:p>
            <a:r>
              <a:rPr lang="en-US" dirty="0">
                <a:latin typeface="+mj-lt"/>
              </a:rPr>
              <a:t>COEF:	57.6124</a:t>
            </a:r>
          </a:p>
          <a:p>
            <a:endParaRPr lang="en-CA" dirty="0"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54333C-91C3-CEB5-D4AC-A2011B31CA48}"/>
              </a:ext>
            </a:extLst>
          </p:cNvPr>
          <p:cNvSpPr/>
          <p:nvPr/>
        </p:nvSpPr>
        <p:spPr>
          <a:xfrm>
            <a:off x="4840016" y="3899647"/>
            <a:ext cx="2322437" cy="6992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P&gt;|t|: 	9.61 e-6</a:t>
            </a:r>
          </a:p>
          <a:p>
            <a:r>
              <a:rPr lang="en-US" dirty="0">
                <a:latin typeface="+mj-lt"/>
              </a:rPr>
              <a:t>COEF:	2.797 e+4</a:t>
            </a: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3743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B4C07C-F28A-3760-FEF5-9E2E78DB8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621" y="603504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Questions?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DA38B0-5099-F9C8-C874-F448C00493E0}"/>
              </a:ext>
            </a:extLst>
          </p:cNvPr>
          <p:cNvSpPr txBox="1">
            <a:spLocks/>
          </p:cNvSpPr>
          <p:nvPr/>
        </p:nvSpPr>
        <p:spPr>
          <a:xfrm>
            <a:off x="2652021" y="4144989"/>
            <a:ext cx="6304699" cy="2549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Sabon Next LT" panose="02000500000000000000" pitchFamily="2" charset="0"/>
              </a:rPr>
              <a:t>References:</a:t>
            </a:r>
          </a:p>
          <a:p>
            <a:r>
              <a:rPr lang="en-US" sz="1100" dirty="0">
                <a:solidFill>
                  <a:srgbClr val="000000"/>
                </a:solidFill>
                <a:latin typeface="ProximaNova"/>
                <a:cs typeface="Sabon Next LT" panose="02000500000000000000" pitchFamily="2" charset="0"/>
              </a:rPr>
              <a:t>International Monetary Fund. (2023). Download WEO Data: October 2023 Edition. [Data set].  </a:t>
            </a:r>
            <a:br>
              <a:rPr lang="en-US" sz="1100" dirty="0">
                <a:solidFill>
                  <a:srgbClr val="000000"/>
                </a:solidFill>
                <a:latin typeface="ProximaNova"/>
                <a:cs typeface="Sabon Next LT" panose="02000500000000000000" pitchFamily="2" charset="0"/>
              </a:rPr>
            </a:br>
            <a:r>
              <a:rPr lang="en-US" sz="1100" dirty="0">
                <a:solidFill>
                  <a:srgbClr val="000000"/>
                </a:solidFill>
                <a:latin typeface="ProximaNova"/>
                <a:cs typeface="Sabon Next LT" panose="02000500000000000000" pitchFamily="2" charset="0"/>
              </a:rPr>
              <a:t>          https://www.imf.org/en/Publications/WEO/weo-database/2023/October</a:t>
            </a:r>
          </a:p>
          <a:p>
            <a:r>
              <a:rPr lang="en-US" sz="1100" dirty="0">
                <a:solidFill>
                  <a:srgbClr val="000000"/>
                </a:solidFill>
                <a:latin typeface="ProximaNova"/>
                <a:cs typeface="Sabon Next LT" panose="02000500000000000000" pitchFamily="2" charset="0"/>
              </a:rPr>
              <a:t>John Hopkins Hospital (2023). Coronavirus Cases and Deaths. [Data set]. https://nuttaphat.com/covid19-api</a:t>
            </a:r>
          </a:p>
          <a:p>
            <a:r>
              <a:rPr lang="en-US" sz="1100" b="0" i="0" dirty="0">
                <a:solidFill>
                  <a:srgbClr val="000000"/>
                </a:solidFill>
                <a:effectLst/>
                <a:latin typeface="ProximaNova"/>
              </a:rPr>
              <a:t>M-Media-Grou</a:t>
            </a:r>
            <a:r>
              <a:rPr lang="en-US" sz="1100" dirty="0">
                <a:solidFill>
                  <a:srgbClr val="000000"/>
                </a:solidFill>
                <a:latin typeface="ProximaNova"/>
              </a:rPr>
              <a:t>p (2023). Covid-19-API [Data set]. https://github.com/M-Media-Group/Covid-19-API</a:t>
            </a:r>
            <a:endParaRPr lang="en-US" sz="1100" dirty="0">
              <a:latin typeface="+mj-lt"/>
              <a:cs typeface="Sabon Next LT" panose="02000500000000000000" pitchFamily="2" charset="0"/>
            </a:endParaRPr>
          </a:p>
          <a:p>
            <a:r>
              <a:rPr lang="en-US" sz="1100" b="0" i="0" dirty="0">
                <a:solidFill>
                  <a:srgbClr val="000000"/>
                </a:solidFill>
                <a:effectLst/>
                <a:latin typeface="ProximaNova"/>
              </a:rPr>
              <a:t>Worldwide; IMF. (2023). </a:t>
            </a:r>
            <a:r>
              <a:rPr lang="en-US" sz="1100" i="0" dirty="0">
                <a:solidFill>
                  <a:srgbClr val="0F2741"/>
                </a:solidFill>
                <a:effectLst/>
                <a:latin typeface="ProximaNova"/>
              </a:rPr>
              <a:t>The 20 countries with the lowest estimated gross domestic product (GDP) per  </a:t>
            </a:r>
            <a:br>
              <a:rPr lang="en-US" sz="1100" i="0" dirty="0">
                <a:solidFill>
                  <a:srgbClr val="0F2741"/>
                </a:solidFill>
                <a:effectLst/>
                <a:latin typeface="ProximaNova"/>
              </a:rPr>
            </a:br>
            <a:r>
              <a:rPr lang="en-US" sz="1100" i="0" dirty="0">
                <a:solidFill>
                  <a:srgbClr val="0F2741"/>
                </a:solidFill>
                <a:effectLst/>
                <a:latin typeface="ProximaNova"/>
              </a:rPr>
              <a:t>          capita in 2023. [Data set]. https://www.statista.com/statistics/256547/the-20-countries-with-the-</a:t>
            </a:r>
            <a:br>
              <a:rPr lang="en-US" sz="1100" i="0" dirty="0">
                <a:solidFill>
                  <a:srgbClr val="0F2741"/>
                </a:solidFill>
                <a:effectLst/>
                <a:latin typeface="ProximaNova"/>
              </a:rPr>
            </a:br>
            <a:r>
              <a:rPr lang="en-US" sz="1100" i="0" dirty="0">
                <a:solidFill>
                  <a:srgbClr val="0F2741"/>
                </a:solidFill>
                <a:effectLst/>
                <a:latin typeface="ProximaNova"/>
              </a:rPr>
              <a:t>          lowest-</a:t>
            </a:r>
            <a:r>
              <a:rPr lang="en-US" sz="1100" i="0" dirty="0" err="1">
                <a:solidFill>
                  <a:srgbClr val="0F2741"/>
                </a:solidFill>
                <a:effectLst/>
                <a:latin typeface="ProximaNova"/>
              </a:rPr>
              <a:t>gdp</a:t>
            </a:r>
            <a:r>
              <a:rPr lang="en-US" sz="1100" i="0" dirty="0">
                <a:solidFill>
                  <a:srgbClr val="0F2741"/>
                </a:solidFill>
                <a:effectLst/>
                <a:latin typeface="ProximaNova"/>
              </a:rPr>
              <a:t>-per-capita/</a:t>
            </a:r>
          </a:p>
          <a:p>
            <a:r>
              <a:rPr lang="en-US" sz="1100" b="0" i="0" dirty="0">
                <a:solidFill>
                  <a:srgbClr val="000000"/>
                </a:solidFill>
                <a:effectLst/>
                <a:latin typeface="ProximaNova"/>
              </a:rPr>
              <a:t>Worldwide; IMF. (2023). </a:t>
            </a:r>
            <a:r>
              <a:rPr lang="en-US" sz="1100" i="0" dirty="0">
                <a:solidFill>
                  <a:srgbClr val="0F2741"/>
                </a:solidFill>
                <a:effectLst/>
                <a:latin typeface="ProximaNova"/>
              </a:rPr>
              <a:t>The 20 countries with the largest gross domestic product (GDP) per capita in 2022. </a:t>
            </a:r>
            <a:br>
              <a:rPr lang="en-US" sz="1100" i="0" dirty="0">
                <a:solidFill>
                  <a:srgbClr val="0F2741"/>
                </a:solidFill>
                <a:effectLst/>
                <a:latin typeface="ProximaNova"/>
              </a:rPr>
            </a:br>
            <a:r>
              <a:rPr lang="en-US" sz="1100" i="0" dirty="0">
                <a:solidFill>
                  <a:srgbClr val="0F2741"/>
                </a:solidFill>
                <a:effectLst/>
                <a:latin typeface="ProximaNova"/>
              </a:rPr>
              <a:t>          [Data set]. https://www.statista.com/statistics/270180/countries-with-the-largest-gross-domestic-</a:t>
            </a:r>
            <a:br>
              <a:rPr lang="en-US" sz="1100" i="0" dirty="0">
                <a:solidFill>
                  <a:srgbClr val="0F2741"/>
                </a:solidFill>
                <a:effectLst/>
                <a:latin typeface="ProximaNova"/>
              </a:rPr>
            </a:br>
            <a:r>
              <a:rPr lang="en-US" sz="1100" i="0" dirty="0">
                <a:solidFill>
                  <a:srgbClr val="0F2741"/>
                </a:solidFill>
                <a:effectLst/>
                <a:latin typeface="ProximaNova"/>
              </a:rPr>
              <a:t>          product-</a:t>
            </a:r>
            <a:r>
              <a:rPr lang="en-US" sz="1100" i="0" dirty="0" err="1">
                <a:solidFill>
                  <a:srgbClr val="0F2741"/>
                </a:solidFill>
                <a:effectLst/>
                <a:latin typeface="ProximaNova"/>
              </a:rPr>
              <a:t>gdp</a:t>
            </a:r>
            <a:r>
              <a:rPr lang="en-US" sz="1100" i="0" dirty="0">
                <a:solidFill>
                  <a:srgbClr val="0F2741"/>
                </a:solidFill>
                <a:effectLst/>
                <a:latin typeface="ProximaNova"/>
              </a:rPr>
              <a:t>-per-capita/</a:t>
            </a:r>
          </a:p>
          <a:p>
            <a:endParaRPr lang="en-US" dirty="0">
              <a:latin typeface="+mj-lt"/>
              <a:cs typeface="Sabon Next LT" panose="02000500000000000000" pitchFamily="2" charset="0"/>
            </a:endParaRPr>
          </a:p>
          <a:p>
            <a:endParaRPr lang="en-US" dirty="0">
              <a:latin typeface="+mj-lt"/>
              <a:cs typeface="Sabon Next LT" panose="02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FD485-A1D4-D812-6F44-11AAE5550115}"/>
              </a:ext>
            </a:extLst>
          </p:cNvPr>
          <p:cNvSpPr/>
          <p:nvPr/>
        </p:nvSpPr>
        <p:spPr>
          <a:xfrm>
            <a:off x="2500449" y="6336101"/>
            <a:ext cx="475664" cy="345057"/>
          </a:xfrm>
          <a:prstGeom prst="rect">
            <a:avLst/>
          </a:prstGeom>
          <a:solidFill>
            <a:srgbClr val="FDFAF6"/>
          </a:solidFill>
          <a:ln>
            <a:solidFill>
              <a:srgbClr val="FD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" id="{8E8E6382-84E0-47AA-A2A2-8ED603AAB26E}" vid="{692203AD-8BB8-47BB-AF1A-2D7F125D9E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5FEF8-1733-4347-95CE-3BB62B2B8D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8FC98CF-E78A-425D-90FD-55D1C468A3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060146-7700-4F6C-986B-89E3839BD4E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{C05BC62A-E6B2-4F59-958D-1184D831F597}tf78438558_win32</Template>
  <TotalTime>817</TotalTime>
  <Words>410</Words>
  <Application>Microsoft Office PowerPoint</Application>
  <PresentationFormat>Widescreen</PresentationFormat>
  <Paragraphs>41</Paragraphs>
  <Slides>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ProximaNova</vt:lpstr>
      <vt:lpstr>Sabon Next LT</vt:lpstr>
      <vt:lpstr>Söhne</vt:lpstr>
      <vt:lpstr>Office Theme</vt:lpstr>
      <vt:lpstr>COVID–19 : Trends and Correlations   </vt:lpstr>
      <vt:lpstr>PROJECT STEPS 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COVID–19 : Trends and Correlations</dc:title>
  <dc:subject/>
  <dc:creator>ellissn5@hotmail.ca</dc:creator>
  <cp:lastModifiedBy>ellissn5@hotmail.ca</cp:lastModifiedBy>
  <cp:revision>7</cp:revision>
  <dcterms:created xsi:type="dcterms:W3CDTF">2024-01-12T09:04:45Z</dcterms:created>
  <dcterms:modified xsi:type="dcterms:W3CDTF">2024-01-13T21:35:31Z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